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6" r:id="rId6"/>
    <p:sldId id="260" r:id="rId7"/>
    <p:sldId id="261" r:id="rId8"/>
    <p:sldId id="267" r:id="rId9"/>
    <p:sldId id="262" r:id="rId10"/>
    <p:sldId id="263" r:id="rId11"/>
    <p:sldId id="268" r:id="rId12"/>
    <p:sldId id="264" r:id="rId13"/>
    <p:sldId id="265"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4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191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2293739"/>
            <a:ext cx="7164705" cy="1979295"/>
          </a:xfrm>
          <a:prstGeom prst="rect">
            <a:avLst/>
          </a:prstGeom>
          <a:noFill/>
          <a:ln/>
        </p:spPr>
        <p:txBody>
          <a:bodyPr wrap="square" rtlCol="0" anchor="t"/>
          <a:lstStyle/>
          <a:p>
            <a:pPr marL="0" indent="0">
              <a:lnSpc>
                <a:spcPts val="7793"/>
              </a:lnSpc>
              <a:buNone/>
            </a:pPr>
            <a:r>
              <a:rPr lang="en-US" sz="6235" dirty="0">
                <a:solidFill>
                  <a:srgbClr val="F2F0F4"/>
                </a:solidFill>
                <a:latin typeface="Montserrat" pitchFamily="34" charset="0"/>
                <a:ea typeface="Montserrat" pitchFamily="34" charset="-122"/>
                <a:cs typeface="Montserrat" pitchFamily="34" charset="-120"/>
              </a:rPr>
              <a:t>Looping in C Language</a:t>
            </a:r>
            <a:endParaRPr lang="en-US" sz="6235" dirty="0"/>
          </a:p>
        </p:txBody>
      </p:sp>
      <p:sp>
        <p:nvSpPr>
          <p:cNvPr id="6" name="Text 2"/>
          <p:cNvSpPr/>
          <p:nvPr/>
        </p:nvSpPr>
        <p:spPr>
          <a:xfrm>
            <a:off x="6476048" y="4668917"/>
            <a:ext cx="7164705" cy="1266944"/>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Welcome to the world of loops in the C programming language! Loops allow us to repeat a block of code multiple times, making our programs powerful and efficient.</a:t>
            </a:r>
            <a:endParaRPr lang="en-US" sz="207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989648" y="2659856"/>
            <a:ext cx="5278517"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Do-While Loop</a:t>
            </a:r>
            <a:endParaRPr lang="en-US" sz="5195" dirty="0"/>
          </a:p>
        </p:txBody>
      </p:sp>
      <p:sp>
        <p:nvSpPr>
          <p:cNvPr id="6" name="Text 2"/>
          <p:cNvSpPr/>
          <p:nvPr/>
        </p:nvSpPr>
        <p:spPr>
          <a:xfrm>
            <a:off x="989648" y="3880485"/>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The </a:t>
            </a:r>
            <a:r>
              <a:rPr lang="en-US" sz="2078" b="1" dirty="0">
                <a:solidFill>
                  <a:srgbClr val="DCD7E5"/>
                </a:solidFill>
                <a:latin typeface="Heebo" pitchFamily="34" charset="0"/>
                <a:ea typeface="Heebo" pitchFamily="34" charset="-122"/>
                <a:cs typeface="Heebo" pitchFamily="34" charset="-120"/>
              </a:rPr>
              <a:t>do-while loop</a:t>
            </a:r>
            <a:r>
              <a:rPr lang="en-US" sz="2078" dirty="0">
                <a:solidFill>
                  <a:srgbClr val="DCD7E5"/>
                </a:solidFill>
                <a:latin typeface="Heebo" pitchFamily="34" charset="0"/>
                <a:ea typeface="Heebo" pitchFamily="34" charset="-122"/>
                <a:cs typeface="Heebo" pitchFamily="34" charset="-120"/>
              </a:rPr>
              <a:t> is similar to the while loop but with a slight difference. The code block is executed first, and then the condition is evaluated. This guarantees that the code inside the loop executes at least once.</a:t>
            </a:r>
            <a:endParaRPr lang="en-US" sz="207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3299103"/>
          </a:xfrm>
          <a:prstGeom prst="rect">
            <a:avLst/>
          </a:prstGeom>
        </p:spPr>
      </p:pic>
      <p:sp>
        <p:nvSpPr>
          <p:cNvPr id="5" name="Text 1"/>
          <p:cNvSpPr/>
          <p:nvPr/>
        </p:nvSpPr>
        <p:spPr>
          <a:xfrm>
            <a:off x="976551" y="2474357"/>
            <a:ext cx="883158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Example of Do-While Loop</a:t>
            </a:r>
            <a:endParaRPr lang="en-US" sz="5195" dirty="0"/>
          </a:p>
        </p:txBody>
      </p:sp>
      <p:sp>
        <p:nvSpPr>
          <p:cNvPr id="6" name="Text 2"/>
          <p:cNvSpPr/>
          <p:nvPr/>
        </p:nvSpPr>
        <p:spPr>
          <a:xfrm>
            <a:off x="976551" y="3694986"/>
            <a:ext cx="12651105" cy="422315"/>
          </a:xfrm>
          <a:prstGeom prst="rect">
            <a:avLst/>
          </a:prstGeom>
          <a:noFill/>
          <a:ln/>
        </p:spPr>
        <p:txBody>
          <a:bodyPr wrap="non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Let's see an example of a do-while loop that prompts the user for input until a valid password is entered:</a:t>
            </a:r>
            <a:endParaRPr lang="en-US" sz="2078" dirty="0"/>
          </a:p>
        </p:txBody>
      </p:sp>
      <p:sp>
        <p:nvSpPr>
          <p:cNvPr id="7" name="Shape 3"/>
          <p:cNvSpPr/>
          <p:nvPr/>
        </p:nvSpPr>
        <p:spPr>
          <a:xfrm>
            <a:off x="976551" y="4414123"/>
            <a:ext cx="12651105" cy="2507337"/>
          </a:xfrm>
          <a:prstGeom prst="roundRect">
            <a:avLst>
              <a:gd name="adj" fmla="val 4737"/>
            </a:avLst>
          </a:prstGeom>
          <a:solidFill>
            <a:srgbClr val="240B41"/>
          </a:solidFill>
          <a:ln/>
        </p:spPr>
      </p:sp>
      <p:sp>
        <p:nvSpPr>
          <p:cNvPr id="8" name="Shape 4"/>
          <p:cNvSpPr/>
          <p:nvPr/>
        </p:nvSpPr>
        <p:spPr>
          <a:xfrm>
            <a:off x="963454" y="4414123"/>
            <a:ext cx="12677299" cy="2507337"/>
          </a:xfrm>
          <a:prstGeom prst="roundRect">
            <a:avLst>
              <a:gd name="adj" fmla="val 1579"/>
            </a:avLst>
          </a:prstGeom>
          <a:solidFill>
            <a:srgbClr val="240B41"/>
          </a:solidFill>
          <a:ln/>
        </p:spPr>
      </p:sp>
      <p:sp>
        <p:nvSpPr>
          <p:cNvPr id="9" name="Text 5"/>
          <p:cNvSpPr/>
          <p:nvPr/>
        </p:nvSpPr>
        <p:spPr>
          <a:xfrm>
            <a:off x="1227296" y="4612005"/>
            <a:ext cx="12149614" cy="2111573"/>
          </a:xfrm>
          <a:prstGeom prst="rect">
            <a:avLst/>
          </a:prstGeom>
          <a:noFill/>
          <a:ln/>
        </p:spPr>
        <p:txBody>
          <a:bodyPr wrap="square" rtlCol="0" anchor="t"/>
          <a:lstStyle/>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char password[20];</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do {</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  printf("Enter password: ");</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  scanf("%s", password);</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 while (strcmp(password, "secret") != 0);</a:t>
            </a:r>
            <a:endParaRPr lang="en-US" sz="207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2247424"/>
            <a:ext cx="7164705" cy="1649492"/>
          </a:xfrm>
          <a:prstGeom prst="rect">
            <a:avLst/>
          </a:prstGeom>
          <a:noFill/>
          <a:ln/>
        </p:spPr>
        <p:txBody>
          <a:bodyPr wrap="squar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Nested Do-While Loop</a:t>
            </a:r>
            <a:endParaRPr lang="en-US" sz="5195" dirty="0"/>
          </a:p>
        </p:txBody>
      </p:sp>
      <p:sp>
        <p:nvSpPr>
          <p:cNvPr id="6" name="Text 2"/>
          <p:cNvSpPr/>
          <p:nvPr/>
        </p:nvSpPr>
        <p:spPr>
          <a:xfrm>
            <a:off x="6476048" y="4292798"/>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C supports nesting do-while loops within another do-while loop. This provides flexibility when dealing with situations that require a loop to be executed repeatedly, both internally and externally.</a:t>
            </a:r>
            <a:endParaRPr lang="en-US" sz="207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sp>
        <p:nvSpPr>
          <p:cNvPr id="4" name="Text 1"/>
          <p:cNvSpPr/>
          <p:nvPr/>
        </p:nvSpPr>
        <p:spPr>
          <a:xfrm>
            <a:off x="989648" y="827484"/>
            <a:ext cx="11940540" cy="659725"/>
          </a:xfrm>
          <a:prstGeom prst="rect">
            <a:avLst/>
          </a:prstGeom>
          <a:noFill/>
          <a:ln/>
        </p:spPr>
        <p:txBody>
          <a:bodyPr wrap="none" rtlCol="0" anchor="t"/>
          <a:lstStyle/>
          <a:p>
            <a:pPr marL="0" indent="0">
              <a:lnSpc>
                <a:spcPts val="5195"/>
              </a:lnSpc>
              <a:buNone/>
            </a:pPr>
            <a:r>
              <a:rPr lang="en-US" sz="4156" dirty="0">
                <a:solidFill>
                  <a:srgbClr val="F2F0F4"/>
                </a:solidFill>
                <a:latin typeface="Montserrat" pitchFamily="34" charset="0"/>
                <a:ea typeface="Montserrat" pitchFamily="34" charset="-122"/>
                <a:cs typeface="Montserrat" pitchFamily="34" charset="-120"/>
              </a:rPr>
              <a:t>Difference between For, While, and Do-While</a:t>
            </a:r>
            <a:endParaRPr lang="en-US" sz="4156" dirty="0"/>
          </a:p>
        </p:txBody>
      </p:sp>
      <p:sp>
        <p:nvSpPr>
          <p:cNvPr id="5" name="Text 2"/>
          <p:cNvSpPr/>
          <p:nvPr/>
        </p:nvSpPr>
        <p:spPr>
          <a:xfrm>
            <a:off x="989648" y="2047875"/>
            <a:ext cx="2639258" cy="412313"/>
          </a:xfrm>
          <a:prstGeom prst="rect">
            <a:avLst/>
          </a:prstGeom>
          <a:noFill/>
          <a:ln/>
        </p:spPr>
        <p:txBody>
          <a:bodyPr wrap="none" rtlCol="0" anchor="t"/>
          <a:lstStyle/>
          <a:p>
            <a:pPr marL="0" indent="0">
              <a:lnSpc>
                <a:spcPts val="3247"/>
              </a:lnSpc>
              <a:buNone/>
            </a:pPr>
            <a:r>
              <a:rPr lang="en-US" sz="2598" dirty="0">
                <a:solidFill>
                  <a:srgbClr val="F2F0F4"/>
                </a:solidFill>
                <a:latin typeface="Montserrat" pitchFamily="34" charset="0"/>
                <a:ea typeface="Montserrat" pitchFamily="34" charset="-122"/>
                <a:cs typeface="Montserrat" pitchFamily="34" charset="-120"/>
              </a:rPr>
              <a:t>For Loop</a:t>
            </a:r>
            <a:endParaRPr lang="en-US" sz="2598" dirty="0"/>
          </a:p>
        </p:txBody>
      </p:sp>
      <p:sp>
        <p:nvSpPr>
          <p:cNvPr id="6" name="Text 3"/>
          <p:cNvSpPr/>
          <p:nvPr/>
        </p:nvSpPr>
        <p:spPr>
          <a:xfrm>
            <a:off x="1411843" y="2757011"/>
            <a:ext cx="3365063" cy="1266944"/>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Statement(s) is executed once the condition is checked.</a:t>
            </a:r>
            <a:endParaRPr lang="en-US" sz="2078" dirty="0"/>
          </a:p>
        </p:txBody>
      </p:sp>
      <p:sp>
        <p:nvSpPr>
          <p:cNvPr id="7" name="Text 4"/>
          <p:cNvSpPr/>
          <p:nvPr/>
        </p:nvSpPr>
        <p:spPr>
          <a:xfrm>
            <a:off x="1411842" y="4013775"/>
            <a:ext cx="3365063" cy="844629"/>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It might be that statement(s) gets executed zero times.</a:t>
            </a:r>
            <a:endParaRPr lang="en-US" sz="2078" dirty="0"/>
          </a:p>
        </p:txBody>
      </p:sp>
      <p:sp>
        <p:nvSpPr>
          <p:cNvPr id="8" name="Text 5"/>
          <p:cNvSpPr/>
          <p:nvPr/>
        </p:nvSpPr>
        <p:spPr>
          <a:xfrm>
            <a:off x="1411843" y="5200530"/>
            <a:ext cx="3365063" cy="844629"/>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for loop is entry controlled loop.</a:t>
            </a:r>
            <a:endParaRPr lang="en-US" sz="2078" dirty="0"/>
          </a:p>
        </p:txBody>
      </p:sp>
      <p:sp>
        <p:nvSpPr>
          <p:cNvPr id="9" name="Text 6"/>
          <p:cNvSpPr/>
          <p:nvPr/>
        </p:nvSpPr>
        <p:spPr>
          <a:xfrm>
            <a:off x="1411843" y="6029682"/>
            <a:ext cx="3365063" cy="1266944"/>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for ( init ; condition ; iteration )
{ statement (s); }</a:t>
            </a:r>
            <a:endParaRPr lang="en-US" sz="2078" dirty="0"/>
          </a:p>
        </p:txBody>
      </p:sp>
      <p:sp>
        <p:nvSpPr>
          <p:cNvPr id="10" name="Text 7"/>
          <p:cNvSpPr/>
          <p:nvPr/>
        </p:nvSpPr>
        <p:spPr>
          <a:xfrm>
            <a:off x="5428417" y="2047875"/>
            <a:ext cx="2639258" cy="412313"/>
          </a:xfrm>
          <a:prstGeom prst="rect">
            <a:avLst/>
          </a:prstGeom>
          <a:noFill/>
          <a:ln/>
        </p:spPr>
        <p:txBody>
          <a:bodyPr wrap="none" rtlCol="0" anchor="t"/>
          <a:lstStyle/>
          <a:p>
            <a:pPr marL="0" indent="0">
              <a:lnSpc>
                <a:spcPts val="3247"/>
              </a:lnSpc>
              <a:buNone/>
            </a:pPr>
            <a:r>
              <a:rPr lang="en-US" sz="2598" dirty="0">
                <a:solidFill>
                  <a:srgbClr val="F2F0F4"/>
                </a:solidFill>
                <a:latin typeface="Montserrat" pitchFamily="34" charset="0"/>
                <a:ea typeface="Montserrat" pitchFamily="34" charset="-122"/>
                <a:cs typeface="Montserrat" pitchFamily="34" charset="-120"/>
              </a:rPr>
              <a:t>While Loop</a:t>
            </a:r>
            <a:endParaRPr lang="en-US" sz="2598" dirty="0"/>
          </a:p>
        </p:txBody>
      </p:sp>
      <p:sp>
        <p:nvSpPr>
          <p:cNvPr id="11" name="Text 8"/>
          <p:cNvSpPr/>
          <p:nvPr/>
        </p:nvSpPr>
        <p:spPr>
          <a:xfrm>
            <a:off x="5850612" y="2757011"/>
            <a:ext cx="3365063" cy="1266944"/>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Condition is checked first then statement(s) is executed.</a:t>
            </a:r>
            <a:endParaRPr lang="en-US" sz="2078" dirty="0"/>
          </a:p>
        </p:txBody>
      </p:sp>
      <p:sp>
        <p:nvSpPr>
          <p:cNvPr id="12" name="Text 9"/>
          <p:cNvSpPr/>
          <p:nvPr/>
        </p:nvSpPr>
        <p:spPr>
          <a:xfrm>
            <a:off x="5850612" y="4056399"/>
            <a:ext cx="3365063" cy="1266944"/>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It might occur statement(s) is executed zero times, If condition is false.</a:t>
            </a:r>
            <a:endParaRPr lang="en-US" sz="2078" dirty="0"/>
          </a:p>
        </p:txBody>
      </p:sp>
      <p:sp>
        <p:nvSpPr>
          <p:cNvPr id="13" name="Text 10"/>
          <p:cNvSpPr/>
          <p:nvPr/>
        </p:nvSpPr>
        <p:spPr>
          <a:xfrm>
            <a:off x="5850612" y="5622845"/>
            <a:ext cx="3365063" cy="844629"/>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while loop is entry controlled loop.</a:t>
            </a:r>
            <a:endParaRPr lang="en-US" sz="2078" dirty="0"/>
          </a:p>
        </p:txBody>
      </p:sp>
      <p:sp>
        <p:nvSpPr>
          <p:cNvPr id="14" name="Text 11"/>
          <p:cNvSpPr/>
          <p:nvPr/>
        </p:nvSpPr>
        <p:spPr>
          <a:xfrm>
            <a:off x="5850612" y="6451997"/>
            <a:ext cx="3365063" cy="844629"/>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while(condition)
{ statement(s); }</a:t>
            </a:r>
            <a:endParaRPr lang="en-US" sz="2078" dirty="0"/>
          </a:p>
        </p:txBody>
      </p:sp>
      <p:sp>
        <p:nvSpPr>
          <p:cNvPr id="15" name="Text 12"/>
          <p:cNvSpPr/>
          <p:nvPr/>
        </p:nvSpPr>
        <p:spPr>
          <a:xfrm>
            <a:off x="9867186" y="2047875"/>
            <a:ext cx="2639258" cy="412313"/>
          </a:xfrm>
          <a:prstGeom prst="rect">
            <a:avLst/>
          </a:prstGeom>
          <a:noFill/>
          <a:ln/>
        </p:spPr>
        <p:txBody>
          <a:bodyPr wrap="none" rtlCol="0" anchor="t"/>
          <a:lstStyle/>
          <a:p>
            <a:pPr marL="0" indent="0">
              <a:lnSpc>
                <a:spcPts val="3247"/>
              </a:lnSpc>
              <a:buNone/>
            </a:pPr>
            <a:r>
              <a:rPr lang="en-US" sz="2598" dirty="0">
                <a:solidFill>
                  <a:srgbClr val="F2F0F4"/>
                </a:solidFill>
                <a:latin typeface="Montserrat" pitchFamily="34" charset="0"/>
                <a:ea typeface="Montserrat" pitchFamily="34" charset="-122"/>
                <a:cs typeface="Montserrat" pitchFamily="34" charset="-120"/>
              </a:rPr>
              <a:t>Do-While Loop</a:t>
            </a:r>
            <a:endParaRPr lang="en-US" sz="2598" dirty="0"/>
          </a:p>
        </p:txBody>
      </p:sp>
      <p:sp>
        <p:nvSpPr>
          <p:cNvPr id="16" name="Text 13"/>
          <p:cNvSpPr/>
          <p:nvPr/>
        </p:nvSpPr>
        <p:spPr>
          <a:xfrm>
            <a:off x="10289381" y="2757011"/>
            <a:ext cx="3365063" cy="844629"/>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Condition is checked after the statement(s) is executed.</a:t>
            </a:r>
            <a:endParaRPr lang="en-US" sz="2078" dirty="0"/>
          </a:p>
        </p:txBody>
      </p:sp>
      <p:sp>
        <p:nvSpPr>
          <p:cNvPr id="17" name="Text 14"/>
          <p:cNvSpPr/>
          <p:nvPr/>
        </p:nvSpPr>
        <p:spPr>
          <a:xfrm>
            <a:off x="10289380" y="3898463"/>
            <a:ext cx="3365063" cy="844629"/>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Statement(s) is executed at least once.</a:t>
            </a:r>
            <a:endParaRPr lang="en-US" sz="2078" dirty="0"/>
          </a:p>
        </p:txBody>
      </p:sp>
      <p:sp>
        <p:nvSpPr>
          <p:cNvPr id="18" name="Text 15"/>
          <p:cNvSpPr/>
          <p:nvPr/>
        </p:nvSpPr>
        <p:spPr>
          <a:xfrm>
            <a:off x="10289381" y="4657249"/>
            <a:ext cx="3365063" cy="844629"/>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do-while is exit controlled loop.</a:t>
            </a:r>
            <a:endParaRPr lang="en-US" sz="2078" dirty="0"/>
          </a:p>
        </p:txBody>
      </p:sp>
      <p:sp>
        <p:nvSpPr>
          <p:cNvPr id="19" name="Text 16"/>
          <p:cNvSpPr/>
          <p:nvPr/>
        </p:nvSpPr>
        <p:spPr>
          <a:xfrm>
            <a:off x="10289381" y="5607368"/>
            <a:ext cx="3365063" cy="844629"/>
          </a:xfrm>
          <a:prstGeom prst="rect">
            <a:avLst/>
          </a:prstGeom>
          <a:noFill/>
          <a:ln/>
        </p:spPr>
        <p:txBody>
          <a:bodyPr wrap="square" rtlCol="0" anchor="t"/>
          <a:lstStyle/>
          <a:p>
            <a:pPr marL="342900" indent="-342900" algn="l">
              <a:lnSpc>
                <a:spcPts val="3325"/>
              </a:lnSpc>
              <a:buSzPct val="100000"/>
              <a:buChar char="•"/>
            </a:pPr>
            <a:r>
              <a:rPr lang="en-US" sz="2078" dirty="0">
                <a:solidFill>
                  <a:srgbClr val="DCD7E5"/>
                </a:solidFill>
                <a:latin typeface="Heebo" pitchFamily="34" charset="0"/>
                <a:ea typeface="Heebo" pitchFamily="34" charset="-122"/>
                <a:cs typeface="Heebo" pitchFamily="34" charset="-120"/>
              </a:rPr>
              <a:t>do { statement(s); }
while (condition);</a:t>
            </a:r>
            <a:endParaRPr lang="en-US" sz="207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2247424"/>
            <a:ext cx="7164705" cy="1649492"/>
          </a:xfrm>
          <a:prstGeom prst="rect">
            <a:avLst/>
          </a:prstGeom>
          <a:noFill/>
          <a:ln/>
        </p:spPr>
        <p:txBody>
          <a:bodyPr wrap="squar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Outputting Results of a Loop</a:t>
            </a:r>
            <a:endParaRPr lang="en-US" sz="5195" dirty="0"/>
          </a:p>
        </p:txBody>
      </p:sp>
      <p:sp>
        <p:nvSpPr>
          <p:cNvPr id="6" name="Text 2"/>
          <p:cNvSpPr/>
          <p:nvPr/>
        </p:nvSpPr>
        <p:spPr>
          <a:xfrm>
            <a:off x="6476048" y="4292798"/>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Loops can be used not only to repeat code but also to generate valuable results. We can print values, perform calculations, or store data inside arrays, matrices, or other data structures.</a:t>
            </a:r>
            <a:endParaRPr lang="en-US" sz="207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2659856"/>
            <a:ext cx="5278517"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Conclusion</a:t>
            </a:r>
            <a:endParaRPr lang="en-US" sz="5195" dirty="0"/>
          </a:p>
        </p:txBody>
      </p:sp>
      <p:sp>
        <p:nvSpPr>
          <p:cNvPr id="6" name="Text 2"/>
          <p:cNvSpPr/>
          <p:nvPr/>
        </p:nvSpPr>
        <p:spPr>
          <a:xfrm>
            <a:off x="6476048" y="3880485"/>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Mastering looping in C language opens up a world of possibilities for writing efficient and powerful programs. With the knowledge of different loop types, you can solve complex problems and make your code more elegant and concise.</a:t>
            </a:r>
            <a:endParaRPr lang="en-US" sz="207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989648" y="2659856"/>
            <a:ext cx="579120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What is Looping?</a:t>
            </a:r>
            <a:endParaRPr lang="en-US" sz="5195" dirty="0"/>
          </a:p>
        </p:txBody>
      </p:sp>
      <p:sp>
        <p:nvSpPr>
          <p:cNvPr id="6" name="Text 2"/>
          <p:cNvSpPr/>
          <p:nvPr/>
        </p:nvSpPr>
        <p:spPr>
          <a:xfrm>
            <a:off x="989648" y="3880485"/>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Looping is a fundamental concept in programming that enables us to execute a set of instructions repeatedly based on a specific condition. It eliminates the need for writing repetitive code manually.</a:t>
            </a:r>
            <a:endParaRPr lang="en-US" sz="207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1835110"/>
            <a:ext cx="7164705" cy="2474238"/>
          </a:xfrm>
          <a:prstGeom prst="rect">
            <a:avLst/>
          </a:prstGeom>
          <a:noFill/>
          <a:ln/>
        </p:spPr>
        <p:txBody>
          <a:bodyPr wrap="squar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Why is Looping Important in Programming?</a:t>
            </a:r>
            <a:endParaRPr lang="en-US" sz="5195" dirty="0"/>
          </a:p>
        </p:txBody>
      </p:sp>
      <p:sp>
        <p:nvSpPr>
          <p:cNvPr id="6" name="Text 2"/>
          <p:cNvSpPr/>
          <p:nvPr/>
        </p:nvSpPr>
        <p:spPr>
          <a:xfrm>
            <a:off x="6476048" y="4705231"/>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Looping is crucial in programming as it allows us to automate repetitive tasks, process large amounts of data, and solve complex problems efficiently. It helps in increasing productivity and reducing code redundancy.</a:t>
            </a:r>
            <a:endParaRPr lang="en-US" sz="207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2659856"/>
            <a:ext cx="5278517"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For Loop</a:t>
            </a:r>
            <a:endParaRPr lang="en-US" sz="5195" dirty="0"/>
          </a:p>
        </p:txBody>
      </p:sp>
      <p:sp>
        <p:nvSpPr>
          <p:cNvPr id="6" name="Text 2"/>
          <p:cNvSpPr/>
          <p:nvPr/>
        </p:nvSpPr>
        <p:spPr>
          <a:xfrm>
            <a:off x="6476048" y="3880485"/>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The </a:t>
            </a:r>
            <a:r>
              <a:rPr lang="en-US" sz="2078" b="1" dirty="0">
                <a:solidFill>
                  <a:srgbClr val="DCD7E5"/>
                </a:solidFill>
                <a:latin typeface="Heebo" pitchFamily="34" charset="0"/>
                <a:ea typeface="Heebo" pitchFamily="34" charset="-122"/>
                <a:cs typeface="Heebo" pitchFamily="34" charset="-120"/>
              </a:rPr>
              <a:t>for loop</a:t>
            </a:r>
            <a:r>
              <a:rPr lang="en-US" sz="2078" dirty="0">
                <a:solidFill>
                  <a:srgbClr val="DCD7E5"/>
                </a:solidFill>
                <a:latin typeface="Heebo" pitchFamily="34" charset="0"/>
                <a:ea typeface="Heebo" pitchFamily="34" charset="-122"/>
                <a:cs typeface="Heebo" pitchFamily="34" charset="-120"/>
              </a:rPr>
              <a:t> is widely used for iterative tasks. It consists of an initialization section, a condition section, and an increment section. It provides precise control over the number of iterations.</a:t>
            </a:r>
            <a:endParaRPr lang="en-US" sz="207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2313503"/>
            <a:ext cx="678180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Example of For Loop</a:t>
            </a:r>
            <a:endParaRPr lang="en-US" sz="5195" dirty="0"/>
          </a:p>
        </p:txBody>
      </p:sp>
      <p:sp>
        <p:nvSpPr>
          <p:cNvPr id="6" name="Text 2"/>
          <p:cNvSpPr/>
          <p:nvPr/>
        </p:nvSpPr>
        <p:spPr>
          <a:xfrm>
            <a:off x="6476048" y="3534132"/>
            <a:ext cx="7164705" cy="422315"/>
          </a:xfrm>
          <a:prstGeom prst="rect">
            <a:avLst/>
          </a:prstGeom>
          <a:noFill/>
          <a:ln/>
        </p:spPr>
        <p:txBody>
          <a:bodyPr wrap="non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Let's say we want to print the numbers 1 to 5 using a for loop:</a:t>
            </a:r>
            <a:endParaRPr lang="en-US" sz="2078" dirty="0"/>
          </a:p>
        </p:txBody>
      </p:sp>
      <p:sp>
        <p:nvSpPr>
          <p:cNvPr id="7" name="Shape 3"/>
          <p:cNvSpPr/>
          <p:nvPr/>
        </p:nvSpPr>
        <p:spPr>
          <a:xfrm>
            <a:off x="6476048" y="4253270"/>
            <a:ext cx="7164705" cy="1662708"/>
          </a:xfrm>
          <a:prstGeom prst="roundRect">
            <a:avLst>
              <a:gd name="adj" fmla="val 7143"/>
            </a:avLst>
          </a:prstGeom>
          <a:solidFill>
            <a:srgbClr val="240B41"/>
          </a:solidFill>
          <a:ln/>
        </p:spPr>
      </p:sp>
      <p:sp>
        <p:nvSpPr>
          <p:cNvPr id="8" name="Shape 4"/>
          <p:cNvSpPr/>
          <p:nvPr/>
        </p:nvSpPr>
        <p:spPr>
          <a:xfrm>
            <a:off x="6462951" y="4253270"/>
            <a:ext cx="7190899" cy="1662708"/>
          </a:xfrm>
          <a:prstGeom prst="roundRect">
            <a:avLst>
              <a:gd name="adj" fmla="val 2381"/>
            </a:avLst>
          </a:prstGeom>
          <a:solidFill>
            <a:srgbClr val="240B41"/>
          </a:solidFill>
          <a:ln/>
        </p:spPr>
      </p:sp>
      <p:sp>
        <p:nvSpPr>
          <p:cNvPr id="9" name="Text 5"/>
          <p:cNvSpPr/>
          <p:nvPr/>
        </p:nvSpPr>
        <p:spPr>
          <a:xfrm>
            <a:off x="6726793" y="4451152"/>
            <a:ext cx="6663214" cy="1266944"/>
          </a:xfrm>
          <a:prstGeom prst="rect">
            <a:avLst/>
          </a:prstGeom>
          <a:noFill/>
          <a:ln/>
        </p:spPr>
        <p:txBody>
          <a:bodyPr wrap="square" rtlCol="0" anchor="t"/>
          <a:lstStyle/>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for (int i = 1; i &lt;= 5; i++) {</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  printf("%d ", i);</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a:t>
            </a:r>
            <a:endParaRPr lang="en-US" sz="207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2659856"/>
            <a:ext cx="543306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Nested For Loop</a:t>
            </a:r>
            <a:endParaRPr lang="en-US" sz="5195" dirty="0"/>
          </a:p>
        </p:txBody>
      </p:sp>
      <p:sp>
        <p:nvSpPr>
          <p:cNvPr id="6" name="Text 2"/>
          <p:cNvSpPr/>
          <p:nvPr/>
        </p:nvSpPr>
        <p:spPr>
          <a:xfrm>
            <a:off x="6476048" y="3880485"/>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In C, we can nest one or more for loops within another for loop. This allows us to perform complex iterative operations, enabling us to work with multi-dimensional data structures, such as matrices.</a:t>
            </a:r>
            <a:endParaRPr lang="en-US" sz="207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989648" y="2659856"/>
            <a:ext cx="5278517"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While Loop</a:t>
            </a:r>
            <a:endParaRPr lang="en-US" sz="5195" dirty="0"/>
          </a:p>
        </p:txBody>
      </p:sp>
      <p:sp>
        <p:nvSpPr>
          <p:cNvPr id="6" name="Text 2"/>
          <p:cNvSpPr/>
          <p:nvPr/>
        </p:nvSpPr>
        <p:spPr>
          <a:xfrm>
            <a:off x="989648" y="3880485"/>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The </a:t>
            </a:r>
            <a:r>
              <a:rPr lang="en-US" sz="2078" b="1" dirty="0">
                <a:solidFill>
                  <a:srgbClr val="DCD7E5"/>
                </a:solidFill>
                <a:latin typeface="Heebo" pitchFamily="34" charset="0"/>
                <a:ea typeface="Heebo" pitchFamily="34" charset="-122"/>
                <a:cs typeface="Heebo" pitchFamily="34" charset="-120"/>
              </a:rPr>
              <a:t>while loop</a:t>
            </a:r>
            <a:r>
              <a:rPr lang="en-US" sz="2078" dirty="0">
                <a:solidFill>
                  <a:srgbClr val="DCD7E5"/>
                </a:solidFill>
                <a:latin typeface="Heebo" pitchFamily="34" charset="0"/>
                <a:ea typeface="Heebo" pitchFamily="34" charset="-122"/>
                <a:cs typeface="Heebo" pitchFamily="34" charset="-120"/>
              </a:rPr>
              <a:t> executes a block of code repeatedly as long as a specified condition remains true. It is useful when the exact number of iterations is unknown or when iterating over collections.</a:t>
            </a:r>
            <a:endParaRPr lang="en-US" sz="207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3299103"/>
          </a:xfrm>
          <a:prstGeom prst="rect">
            <a:avLst/>
          </a:prstGeom>
        </p:spPr>
      </p:pic>
      <p:sp>
        <p:nvSpPr>
          <p:cNvPr id="5" name="Text 1"/>
          <p:cNvSpPr/>
          <p:nvPr/>
        </p:nvSpPr>
        <p:spPr>
          <a:xfrm>
            <a:off x="976551" y="2474357"/>
            <a:ext cx="762762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Example of While Loop</a:t>
            </a:r>
            <a:endParaRPr lang="en-US" sz="5195" dirty="0"/>
          </a:p>
        </p:txBody>
      </p:sp>
      <p:sp>
        <p:nvSpPr>
          <p:cNvPr id="6" name="Text 2"/>
          <p:cNvSpPr/>
          <p:nvPr/>
        </p:nvSpPr>
        <p:spPr>
          <a:xfrm>
            <a:off x="976551" y="3694986"/>
            <a:ext cx="12651105" cy="422315"/>
          </a:xfrm>
          <a:prstGeom prst="rect">
            <a:avLst/>
          </a:prstGeom>
          <a:noFill/>
          <a:ln/>
        </p:spPr>
        <p:txBody>
          <a:bodyPr wrap="non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Here's an example of a while loop that prints the even numbers from 2 to 10:</a:t>
            </a:r>
            <a:endParaRPr lang="en-US" sz="2078" dirty="0"/>
          </a:p>
        </p:txBody>
      </p:sp>
      <p:sp>
        <p:nvSpPr>
          <p:cNvPr id="7" name="Shape 3"/>
          <p:cNvSpPr/>
          <p:nvPr/>
        </p:nvSpPr>
        <p:spPr>
          <a:xfrm>
            <a:off x="976551" y="4414123"/>
            <a:ext cx="12651105" cy="2507337"/>
          </a:xfrm>
          <a:prstGeom prst="roundRect">
            <a:avLst>
              <a:gd name="adj" fmla="val 4737"/>
            </a:avLst>
          </a:prstGeom>
          <a:solidFill>
            <a:srgbClr val="240B41"/>
          </a:solidFill>
          <a:ln/>
        </p:spPr>
      </p:sp>
      <p:sp>
        <p:nvSpPr>
          <p:cNvPr id="8" name="Shape 4"/>
          <p:cNvSpPr/>
          <p:nvPr/>
        </p:nvSpPr>
        <p:spPr>
          <a:xfrm>
            <a:off x="963454" y="4414123"/>
            <a:ext cx="12677299" cy="2507337"/>
          </a:xfrm>
          <a:prstGeom prst="roundRect">
            <a:avLst>
              <a:gd name="adj" fmla="val 1579"/>
            </a:avLst>
          </a:prstGeom>
          <a:solidFill>
            <a:srgbClr val="240B41"/>
          </a:solidFill>
          <a:ln/>
        </p:spPr>
      </p:sp>
      <p:sp>
        <p:nvSpPr>
          <p:cNvPr id="9" name="Text 5"/>
          <p:cNvSpPr/>
          <p:nvPr/>
        </p:nvSpPr>
        <p:spPr>
          <a:xfrm>
            <a:off x="1227296" y="4612005"/>
            <a:ext cx="12149614" cy="2111573"/>
          </a:xfrm>
          <a:prstGeom prst="rect">
            <a:avLst/>
          </a:prstGeom>
          <a:noFill/>
          <a:ln/>
        </p:spPr>
        <p:txBody>
          <a:bodyPr wrap="square" rtlCol="0" anchor="t"/>
          <a:lstStyle/>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int i = 2;</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while (i &lt;= 10) {</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  printf("%d ", i);</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  i += 2;</a:t>
            </a:r>
            <a:endParaRPr lang="en-US" sz="2078" dirty="0"/>
          </a:p>
          <a:p>
            <a:pPr marL="0" indent="0">
              <a:lnSpc>
                <a:spcPts val="3325"/>
              </a:lnSpc>
              <a:buNone/>
            </a:pPr>
            <a:r>
              <a:rPr lang="en-US" sz="2078" dirty="0">
                <a:solidFill>
                  <a:srgbClr val="DCD7E5"/>
                </a:solidFill>
                <a:highlight>
                  <a:srgbClr val="240B41"/>
                </a:highlight>
                <a:latin typeface="Consolas" pitchFamily="34" charset="0"/>
                <a:ea typeface="Consolas" pitchFamily="34" charset="-122"/>
                <a:cs typeface="Consolas" pitchFamily="34" charset="-120"/>
              </a:rPr>
              <a:t>}</a:t>
            </a:r>
            <a:endParaRPr lang="en-US" sz="207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643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989648" y="2870954"/>
            <a:ext cx="627888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Nested While Loop</a:t>
            </a:r>
            <a:endParaRPr lang="en-US" sz="5195" dirty="0"/>
          </a:p>
        </p:txBody>
      </p:sp>
      <p:sp>
        <p:nvSpPr>
          <p:cNvPr id="6" name="Text 2"/>
          <p:cNvSpPr/>
          <p:nvPr/>
        </p:nvSpPr>
        <p:spPr>
          <a:xfrm>
            <a:off x="989648" y="4091583"/>
            <a:ext cx="7164705" cy="1266944"/>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In C, we can nest one or more while loops within another while loop. This can be handy when dealing with scenarios where multiple conditions need to be satisfied concurrently.</a:t>
            </a:r>
            <a:endParaRPr lang="en-US" sz="207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738</Words>
  <Application>Microsoft Office PowerPoint</Application>
  <PresentationFormat>Custom</PresentationFormat>
  <Paragraphs>72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Consolas</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AHMAD FAISAL SAHIBZADA</cp:lastModifiedBy>
  <cp:revision>5</cp:revision>
  <dcterms:created xsi:type="dcterms:W3CDTF">2023-12-24T09:31:28Z</dcterms:created>
  <dcterms:modified xsi:type="dcterms:W3CDTF">2024-01-07T08:05:07Z</dcterms:modified>
</cp:coreProperties>
</file>